
<file path=[Content_Types].xml><?xml version="1.0" encoding="utf-8"?>
<Types xmlns="http://schemas.openxmlformats.org/package/2006/content-types">
  <Default Extension="glb" ContentType="model/gltf.binary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99F"/>
    <a:srgbClr val="FFCE3C"/>
    <a:srgbClr val="7D3FAE"/>
    <a:srgbClr val="06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01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microsoft.com/office/2017/06/relationships/model3d" Target="../media/model3d1.glb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1.glb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17/06/relationships/model3d" Target="../media/model3d2.glb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17/06/relationships/model3d" Target="../media/model3d1.glb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0" y="2053"/>
            <a:ext cx="3048000" cy="5141447"/>
          </a:xfrm>
          <a:prstGeom prst="roundRect">
            <a:avLst>
              <a:gd name="adj" fmla="val -30000"/>
            </a:avLst>
          </a:prstGeom>
          <a:gradFill>
            <a:gsLst>
              <a:gs pos="72000">
                <a:srgbClr val="6A5DB8"/>
              </a:gs>
              <a:gs pos="22000">
                <a:srgbClr val="48599F"/>
              </a:gs>
              <a:gs pos="45000">
                <a:srgbClr val="CA67FF"/>
              </a:gs>
            </a:gsLst>
            <a:lin ang="18900000"/>
          </a:gradFill>
          <a:ln/>
        </p:spPr>
        <p:txBody>
          <a:bodyPr wrap="square" lIns="169333" tIns="606976" rIns="169333" bIns="606976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794626" y="1137063"/>
            <a:ext cx="4689336" cy="2476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875"/>
              </a:lnSpc>
            </a:pPr>
            <a:r>
              <a:rPr lang="en-US" sz="2400" b="0" kern="0" spc="-3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Sistem de monitorizare de la distanță al parametrilor autovehiculelor</a:t>
            </a:r>
            <a:r>
              <a:rPr lang="en-US" sz="3000" b="0" kern="0" spc="-3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en-US" sz="4875" dirty="0"/>
          </a:p>
          <a:p>
            <a:pPr algn="l">
              <a:lnSpc>
                <a:spcPts val="4875"/>
              </a:lnSpc>
            </a:pPr>
            <a:endParaRPr lang="en-US" sz="4875" dirty="0"/>
          </a:p>
          <a:p>
            <a:pPr algn="l">
              <a:lnSpc>
                <a:spcPts val="4875"/>
              </a:lnSpc>
            </a:pPr>
            <a:r>
              <a:rPr lang="en-US" sz="4900" b="0" kern="0" spc="-3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CarMonitor</a:t>
            </a:r>
            <a:endParaRPr lang="en-US" sz="4875" dirty="0"/>
          </a:p>
        </p:txBody>
      </p:sp>
      <p:pic>
        <p:nvPicPr>
          <p:cNvPr id="7" name="Image 2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6857047" y="599109"/>
            <a:ext cx="1524000" cy="152400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479191" y="4387050"/>
            <a:ext cx="227492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 Șerban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Universitatea Politehnică Timișoara</a:t>
            </a:r>
            <a:endParaRPr lang="en-US" sz="1050" dirty="0"/>
          </a:p>
          <a:p>
            <a:pPr algn="ctr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Calculatoare și Tehnologia Informației</a:t>
            </a:r>
            <a:endParaRPr lang="en-US" sz="1050" dirty="0"/>
          </a:p>
        </p:txBody>
      </p:sp>
      <p:pic>
        <p:nvPicPr>
          <p:cNvPr id="10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349888CF-2FC8-6E73-1DFF-51C39333AE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48" r="3248"/>
          <a:stretch/>
        </p:blipFill>
        <p:spPr>
          <a:xfrm rot="620715">
            <a:off x="7500304" y="1440642"/>
            <a:ext cx="2357925" cy="2521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147510" y="-66486"/>
            <a:ext cx="107037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Demo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51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1700000">
            <a:off x="-447761" y="1455630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7" name="Text 2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8" name="Text 3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A03B1608-8FC3-B0F0-8D23-85DFC4F271FD}"/>
              </a:ext>
            </a:extLst>
          </p:cNvPr>
          <p:cNvSpPr/>
          <p:nvPr/>
        </p:nvSpPr>
        <p:spPr>
          <a:xfrm rot="19145842">
            <a:off x="3166335" y="5313152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D1BF8A7A-8F29-4072-1B44-B96824D63F00}"/>
              </a:ext>
            </a:extLst>
          </p:cNvPr>
          <p:cNvSpPr/>
          <p:nvPr/>
        </p:nvSpPr>
        <p:spPr>
          <a:xfrm rot="21252664">
            <a:off x="9024003" y="-310673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C48E8765-BF4A-C84C-52E9-A428EB6C8F70}"/>
              </a:ext>
            </a:extLst>
          </p:cNvPr>
          <p:cNvSpPr/>
          <p:nvPr/>
        </p:nvSpPr>
        <p:spPr>
          <a:xfrm rot="5001802">
            <a:off x="-1837599" y="-1252199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F7C77AC4-7560-4FF7-E583-EAE62B20D8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6717581"/>
                  </p:ext>
                </p:extLst>
              </p:nvPr>
            </p:nvGraphicFramePr>
            <p:xfrm>
              <a:off x="1125567" y="-1267150"/>
              <a:ext cx="1570755" cy="126715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570755" cy="1267150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0189" ay="-2090980" az="297129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75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F7C77AC4-7560-4FF7-E583-EAE62B20D8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25567" y="-1267150"/>
                <a:ext cx="1570755" cy="126715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demo_bun2">
            <a:hlinkClick r:id="" action="ppaction://media"/>
            <a:extLst>
              <a:ext uri="{FF2B5EF4-FFF2-40B4-BE49-F238E27FC236}">
                <a16:creationId xmlns:a16="http://schemas.microsoft.com/office/drawing/2014/main" id="{B7D01D65-6CF1-9DCD-44B8-049E2BAA7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3747" y="262373"/>
            <a:ext cx="8817429" cy="4959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D03AEB4-69ED-A16A-6401-4FE3B22D9224}"/>
              </a:ext>
            </a:extLst>
          </p:cNvPr>
          <p:cNvSpPr/>
          <p:nvPr/>
        </p:nvSpPr>
        <p:spPr>
          <a:xfrm rot="21252664">
            <a:off x="-683019" y="3488351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-267100" y="3825557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4013292" y="220189"/>
            <a:ext cx="1190610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Concluzii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7144309" y="2602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7" name="Text 2"/>
          <p:cNvSpPr/>
          <p:nvPr/>
        </p:nvSpPr>
        <p:spPr>
          <a:xfrm>
            <a:off x="298156" y="1000137"/>
            <a:ext cx="7664887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Monitorizarea parametrilor mașinii în timp real printr-o interfață web.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Utilizatorul poate detecta rapid posibile probleme </a:t>
            </a:r>
            <a:r>
              <a:rPr lang="en-US" sz="1800" b="1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→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economisire de resurse, bani și timp</a:t>
            </a:r>
            <a:endParaRPr lang="en-US" sz="1350" dirty="0"/>
          </a:p>
        </p:txBody>
      </p:sp>
      <p:sp>
        <p:nvSpPr>
          <p:cNvPr id="8" name="Shape 3"/>
          <p:cNvSpPr/>
          <p:nvPr/>
        </p:nvSpPr>
        <p:spPr>
          <a:xfrm>
            <a:off x="468676" y="2179701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4"/>
          <p:cNvSpPr/>
          <p:nvPr/>
        </p:nvSpPr>
        <p:spPr>
          <a:xfrm>
            <a:off x="3296362" y="2403700"/>
            <a:ext cx="2860598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Implementări viitoare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298156" y="2989338"/>
            <a:ext cx="8205341" cy="1285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Scalarea sistemului: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Mai multe unități care comunică către același server, pentru a afișa parametrii tuturor vehiculelor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Disponibilizarea serverului remote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Extinderea API-ului ELMduino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Formarea de interogări a mai multor parametri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2" name="Text 7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4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C790C07-ED5A-6433-1003-643EBB8242A7}"/>
              </a:ext>
            </a:extLst>
          </p:cNvPr>
          <p:cNvSpPr/>
          <p:nvPr/>
        </p:nvSpPr>
        <p:spPr>
          <a:xfrm rot="21252664">
            <a:off x="7919707" y="-867351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Horizon car black">
                <a:extLst>
                  <a:ext uri="{FF2B5EF4-FFF2-40B4-BE49-F238E27FC236}">
                    <a16:creationId xmlns:a16="http://schemas.microsoft.com/office/drawing/2014/main" id="{B81D9CEE-106C-C76B-F06D-8BB19BCB7D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487527"/>
                  </p:ext>
                </p:extLst>
              </p:nvPr>
            </p:nvGraphicFramePr>
            <p:xfrm>
              <a:off x="7516114" y="3264574"/>
              <a:ext cx="1494597" cy="11899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94597" cy="1189965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10985" ay="1765675" az="3025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75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Horizon car black">
                <a:extLst>
                  <a:ext uri="{FF2B5EF4-FFF2-40B4-BE49-F238E27FC236}">
                    <a16:creationId xmlns:a16="http://schemas.microsoft.com/office/drawing/2014/main" id="{B81D9CEE-106C-C76B-F06D-8BB19BCB7D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16114" y="3264574"/>
                <a:ext cx="1494597" cy="11899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/>
          <p:cNvSpPr/>
          <p:nvPr/>
        </p:nvSpPr>
        <p:spPr>
          <a:xfrm>
            <a:off x="4950265" y="4547404"/>
            <a:ext cx="3718247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PRESENTER NAME</a:t>
            </a:r>
            <a:endParaRPr lang="en-US" sz="750" dirty="0"/>
          </a:p>
        </p:txBody>
      </p:sp>
      <p:sp>
        <p:nvSpPr>
          <p:cNvPr id="6" name="Shape 1"/>
          <p:cNvSpPr/>
          <p:nvPr/>
        </p:nvSpPr>
        <p:spPr>
          <a:xfrm>
            <a:off x="474099" y="4454538"/>
            <a:ext cx="5257628" cy="58847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2"/>
          <p:cNvSpPr/>
          <p:nvPr/>
        </p:nvSpPr>
        <p:spPr>
          <a:xfrm>
            <a:off x="825439" y="477034"/>
            <a:ext cx="54374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875"/>
              </a:lnSpc>
            </a:pPr>
            <a:r>
              <a:rPr lang="en-US" sz="3000" b="0" kern="0" spc="-3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Vă mulțumesc pentru atenție!</a:t>
            </a:r>
            <a:endParaRPr lang="en-US" sz="4875" dirty="0"/>
          </a:p>
        </p:txBody>
      </p:sp>
      <p:pic>
        <p:nvPicPr>
          <p:cNvPr id="8" name="Image 2" descr="https://images.unsplash.com/photo-1498887960847-2a5e46312788?crop=entropy&amp;cs=tinysrgb&amp;fit=max&amp;fm=jpg&amp;ixid=M3wyMTIyMnwwfDF8c2VhcmNofDE5fHxjYXJ8ZW58MHx8fHwxNzE4MjAzMzc1fDA&amp;ixlib=rb-4.0.3&amp;q=80&amp;w=1080"/>
          <p:cNvPicPr>
            <a:picLocks noChangeAspect="1"/>
          </p:cNvPicPr>
          <p:nvPr/>
        </p:nvPicPr>
        <p:blipFill>
          <a:blip r:embed="rId3"/>
          <a:srcRect l="24926" r="35515"/>
          <a:stretch/>
        </p:blipFill>
        <p:spPr>
          <a:xfrm>
            <a:off x="6093806" y="-1635"/>
            <a:ext cx="3048000" cy="514350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5F00A7DD-6253-E6DE-32B1-C69C41000F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0665771"/>
                  </p:ext>
                </p:extLst>
              </p:nvPr>
            </p:nvGraphicFramePr>
            <p:xfrm>
              <a:off x="1055081" y="1204273"/>
              <a:ext cx="3778667" cy="27316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78667" cy="2731681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319151" ay="-2248988" az="-1945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04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5F00A7DD-6253-E6DE-32B1-C69C41000F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081" y="1204273"/>
                <a:ext cx="3778667" cy="27316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99078318017-d34d7cf5469a?crop=entropy&amp;cs=tinysrgb&amp;fit=max&amp;fm=jpg&amp;ixid=M3wyMTIyMnwwfDF8c2VhcmNofDF8fHNtYXJ0JTIwY2FyJTIwdGVjaG5vbG9neXxlbnwxfDF8fHwxNzE4MTI1MDQwfDA&amp;ixlib=rb-4.0.3&amp;q=80&amp;w=1080"/>
          <p:cNvPicPr>
            <a:picLocks noChangeAspect="1"/>
          </p:cNvPicPr>
          <p:nvPr/>
        </p:nvPicPr>
        <p:blipFill>
          <a:blip r:embed="rId3"/>
          <a:srcRect l="24670" r="7401"/>
          <a:stretch/>
        </p:blipFill>
        <p:spPr>
          <a:xfrm>
            <a:off x="6093806" y="-1635"/>
            <a:ext cx="3048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4003" y="730335"/>
            <a:ext cx="5146299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2400" b="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Monitorizarea parametrilor mașinii în timp real …</a:t>
            </a:r>
            <a:endParaRPr lang="en-US" sz="3375" dirty="0"/>
          </a:p>
        </p:txBody>
      </p:sp>
      <p:sp>
        <p:nvSpPr>
          <p:cNvPr id="5" name="Text 1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3106921" y="4547404"/>
            <a:ext cx="2513410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7" name="Shape 3"/>
          <p:cNvSpPr/>
          <p:nvPr/>
        </p:nvSpPr>
        <p:spPr>
          <a:xfrm>
            <a:off x="474099" y="4454539"/>
            <a:ext cx="5143500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4068315" y="3563988"/>
            <a:ext cx="1551980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2400" b="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… wireless.</a:t>
            </a:r>
            <a:endParaRPr lang="en-US" sz="3375" dirty="0"/>
          </a:p>
        </p:txBody>
      </p:sp>
      <p:sp>
        <p:nvSpPr>
          <p:cNvPr id="17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D08780DF-3905-46C3-BDF2-624F48D5FA2E}"/>
              </a:ext>
            </a:extLst>
          </p:cNvPr>
          <p:cNvSpPr/>
          <p:nvPr/>
        </p:nvSpPr>
        <p:spPr>
          <a:xfrm rot="1379374">
            <a:off x="-1175612" y="1884292"/>
            <a:ext cx="2152438" cy="2152427"/>
          </a:xfrm>
          <a:custGeom>
            <a:avLst/>
            <a:gdLst>
              <a:gd name="connsiteX0" fmla="*/ 0 w 2152438"/>
              <a:gd name="connsiteY0" fmla="*/ 1783124 h 2152427"/>
              <a:gd name="connsiteX1" fmla="*/ 1783133 w 2152438"/>
              <a:gd name="connsiteY1" fmla="*/ 1783124 h 2152427"/>
              <a:gd name="connsiteX2" fmla="*/ 1783133 w 2152438"/>
              <a:gd name="connsiteY2" fmla="*/ 0 h 2152427"/>
              <a:gd name="connsiteX3" fmla="*/ 0 w 2152438"/>
              <a:gd name="connsiteY3" fmla="*/ 1783124 h 215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438" h="2152427">
                <a:moveTo>
                  <a:pt x="0" y="1783124"/>
                </a:moveTo>
                <a:cubicBezTo>
                  <a:pt x="492399" y="2275529"/>
                  <a:pt x="1290739" y="2275529"/>
                  <a:pt x="1783133" y="1783124"/>
                </a:cubicBezTo>
                <a:cubicBezTo>
                  <a:pt x="2275540" y="1290732"/>
                  <a:pt x="2275540" y="492397"/>
                  <a:pt x="1783133" y="0"/>
                </a:cubicBezTo>
                <a:lnTo>
                  <a:pt x="0" y="1783124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11763" cap="flat">
            <a:noFill/>
            <a:prstDash val="solid"/>
            <a:miter/>
          </a:ln>
          <a:effectLst>
            <a:softEdge rad="127000"/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B3D1ACC9-C967-4244-F413-6B2EED31F4D1}"/>
              </a:ext>
            </a:extLst>
          </p:cNvPr>
          <p:cNvSpPr/>
          <p:nvPr/>
        </p:nvSpPr>
        <p:spPr>
          <a:xfrm rot="20160018">
            <a:off x="2709874" y="-772228"/>
            <a:ext cx="1300815" cy="13008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27000"/>
          </a:effectLst>
        </p:spPr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EE1A16CD-C222-D897-704E-0CCC2AAD82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5332565"/>
                  </p:ext>
                </p:extLst>
              </p:nvPr>
            </p:nvGraphicFramePr>
            <p:xfrm>
              <a:off x="-7276663" y="5295323"/>
              <a:ext cx="8148469" cy="441120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148469" cy="4411203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618902" ay="-2601931" az="42740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863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Horizon car black">
                <a:extLst>
                  <a:ext uri="{FF2B5EF4-FFF2-40B4-BE49-F238E27FC236}">
                    <a16:creationId xmlns:a16="http://schemas.microsoft.com/office/drawing/2014/main" id="{EE1A16CD-C222-D897-704E-0CCC2AAD82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76663" y="5295323"/>
                <a:ext cx="8148469" cy="44112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mages.unsplash.com/photo-1606166245039-ffeba59d83a4?crop=entropy&amp;cs=tinysrgb&amp;fit=max&amp;fm=jpg&amp;ixid=M3wyMTIyMnwwfDF8c2VhcmNofDF8fGNoZWNrJTIwZW5naW5lfGVufDB8fHx8MTcxODcyNjk0M3ww&amp;ixlib=rb-4.0.3&amp;q=80&amp;w=1080"/>
          <p:cNvPicPr>
            <a:picLocks noChangeAspect="1"/>
          </p:cNvPicPr>
          <p:nvPr/>
        </p:nvPicPr>
        <p:blipFill>
          <a:blip r:embed="rId3"/>
          <a:srcRect l="2217" r="54406"/>
          <a:stretch/>
        </p:blipFill>
        <p:spPr>
          <a:xfrm>
            <a:off x="171" y="-1635"/>
            <a:ext cx="3048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71788" y="173911"/>
            <a:ext cx="1235144" cy="521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2400" b="0" dirty="0">
                <a:gradFill>
                  <a:gsLst>
                    <a:gs pos="0">
                      <a:srgbClr val="3C3E91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Context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6" name="Shape 2"/>
          <p:cNvSpPr/>
          <p:nvPr/>
        </p:nvSpPr>
        <p:spPr>
          <a:xfrm>
            <a:off x="3525457" y="4554434"/>
            <a:ext cx="5143500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4">
            <a:alphaModFix amt="77000"/>
            <a:blur rad="15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17400000">
            <a:off x="7135139" y="4429840"/>
            <a:ext cx="1620137" cy="1620137"/>
          </a:xfrm>
          <a:prstGeom prst="rect">
            <a:avLst/>
          </a:prstGeom>
          <a:effectLst>
            <a:blur rad="190500"/>
          </a:effectLst>
        </p:spPr>
      </p:pic>
      <p:pic>
        <p:nvPicPr>
          <p:cNvPr id="8" name="Image 2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4">
            <a:alphaModFix amt="51000"/>
            <a:blur rad="15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9000000">
            <a:off x="3303905" y="-110162"/>
            <a:ext cx="1065987" cy="1065987"/>
          </a:xfrm>
          <a:prstGeom prst="rect">
            <a:avLst/>
          </a:prstGeom>
          <a:effectLst>
            <a:blur rad="190500"/>
          </a:effectLst>
        </p:spPr>
      </p:pic>
      <p:sp>
        <p:nvSpPr>
          <p:cNvPr id="9" name="Text 3"/>
          <p:cNvSpPr/>
          <p:nvPr/>
        </p:nvSpPr>
        <p:spPr>
          <a:xfrm>
            <a:off x="3527608" y="4690657"/>
            <a:ext cx="706338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0" name="Text 4"/>
          <p:cNvSpPr/>
          <p:nvPr/>
        </p:nvSpPr>
        <p:spPr>
          <a:xfrm>
            <a:off x="6158280" y="4692707"/>
            <a:ext cx="2513409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C1108B3F-2FC0-D8CF-2945-B2B17A647565}"/>
              </a:ext>
            </a:extLst>
          </p:cNvPr>
          <p:cNvSpPr/>
          <p:nvPr/>
        </p:nvSpPr>
        <p:spPr>
          <a:xfrm>
            <a:off x="3321772" y="1063690"/>
            <a:ext cx="5299754" cy="2267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Vehiculele</a:t>
            </a:r>
            <a:r>
              <a:rPr lang="en-US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 </a:t>
            </a: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generează o mulțime de date </a:t>
            </a:r>
            <a:r>
              <a:rPr lang="ro-RO" sz="140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subutilizate</a:t>
            </a:r>
            <a:r>
              <a:rPr lang="en-US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, </a:t>
            </a: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fapt</a:t>
            </a:r>
            <a:r>
              <a:rPr lang="en-US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 care duce la </a:t>
            </a:r>
            <a:r>
              <a:rPr lang="ro-RO" sz="1400" b="1" u="sng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oportunități ratate pentru optimizarea performanței și prevenirea avariilor.</a:t>
            </a:r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endParaRPr lang="ro-RO" sz="1400" dirty="0">
              <a:solidFill>
                <a:srgbClr val="0E0E0E"/>
              </a:solidFill>
              <a:latin typeface="Syne" pitchFamily="34" charset="0"/>
              <a:ea typeface="Syne" pitchFamily="34" charset="-122"/>
            </a:endParaRPr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endParaRPr lang="ro-RO" sz="1400" dirty="0">
              <a:solidFill>
                <a:srgbClr val="0E0E0E"/>
              </a:solidFill>
              <a:latin typeface="Syne" pitchFamily="34" charset="0"/>
              <a:ea typeface="Syne" pitchFamily="34" charset="-122"/>
            </a:endParaRPr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Proprietarii de vehicule sau flote adesea nu au capacitatea de a monitoriza starea și </a:t>
            </a:r>
            <a:r>
              <a:rPr lang="ro-RO" sz="1400" b="1" u="sng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modul de utilizare al vehiculelor</a:t>
            </a: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. Acest lucru are ca rezultat </a:t>
            </a:r>
            <a:r>
              <a:rPr lang="ro-RO" sz="1400" b="1" u="sng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întreținerea întârziată </a:t>
            </a: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și </a:t>
            </a:r>
            <a:r>
              <a:rPr lang="ro-RO" sz="1400" b="1" u="sng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probleme neobservate </a:t>
            </a:r>
            <a:r>
              <a:rPr lang="ro-RO" sz="1400" dirty="0">
                <a:solidFill>
                  <a:srgbClr val="0E0E0E"/>
                </a:solidFill>
                <a:latin typeface="Syne" pitchFamily="34" charset="0"/>
                <a:ea typeface="Syne" pitchFamily="34" charset="-122"/>
              </a:rPr>
              <a:t>care pot escalada.</a:t>
            </a:r>
          </a:p>
        </p:txBody>
      </p:sp>
      <p:sp>
        <p:nvSpPr>
          <p:cNvPr id="11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3A98941-8B1E-7CBB-4A09-5BF259E152D6}"/>
              </a:ext>
            </a:extLst>
          </p:cNvPr>
          <p:cNvSpPr/>
          <p:nvPr/>
        </p:nvSpPr>
        <p:spPr>
          <a:xfrm rot="1379374">
            <a:off x="-1902438" y="1469176"/>
            <a:ext cx="1437437" cy="1273310"/>
          </a:xfrm>
          <a:custGeom>
            <a:avLst/>
            <a:gdLst>
              <a:gd name="connsiteX0" fmla="*/ 0 w 2152438"/>
              <a:gd name="connsiteY0" fmla="*/ 1783124 h 2152427"/>
              <a:gd name="connsiteX1" fmla="*/ 1783133 w 2152438"/>
              <a:gd name="connsiteY1" fmla="*/ 1783124 h 2152427"/>
              <a:gd name="connsiteX2" fmla="*/ 1783133 w 2152438"/>
              <a:gd name="connsiteY2" fmla="*/ 0 h 2152427"/>
              <a:gd name="connsiteX3" fmla="*/ 0 w 2152438"/>
              <a:gd name="connsiteY3" fmla="*/ 1783124 h 2152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2438" h="2152427">
                <a:moveTo>
                  <a:pt x="0" y="1783124"/>
                </a:moveTo>
                <a:cubicBezTo>
                  <a:pt x="492399" y="2275529"/>
                  <a:pt x="1290739" y="2275529"/>
                  <a:pt x="1783133" y="1783124"/>
                </a:cubicBezTo>
                <a:cubicBezTo>
                  <a:pt x="2275540" y="1290732"/>
                  <a:pt x="2275540" y="492397"/>
                  <a:pt x="1783133" y="0"/>
                </a:cubicBezTo>
                <a:lnTo>
                  <a:pt x="0" y="1783124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11763" cap="flat">
            <a:noFill/>
            <a:prstDash val="solid"/>
            <a:miter/>
          </a:ln>
          <a:effectLst>
            <a:softEdge rad="127000"/>
          </a:effectLst>
        </p:spPr>
        <p:txBody>
          <a:bodyPr rtlCol="0" anchor="ctr"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-403322" y="3907290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3309513" y="350958"/>
            <a:ext cx="2911772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Modul de funcționare</a:t>
            </a:r>
            <a:endParaRPr lang="en-US" sz="2100" dirty="0"/>
          </a:p>
        </p:txBody>
      </p:sp>
      <p:sp>
        <p:nvSpPr>
          <p:cNvPr id="5" name="Text 1"/>
          <p:cNvSpPr/>
          <p:nvPr/>
        </p:nvSpPr>
        <p:spPr>
          <a:xfrm>
            <a:off x="471503" y="4547404"/>
            <a:ext cx="1708130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6993565" y="4547404"/>
            <a:ext cx="1676103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7" name="Shape 3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5"/>
          <a:srcRect l="873" r="873"/>
          <a:stretch/>
        </p:blipFill>
        <p:spPr>
          <a:xfrm>
            <a:off x="4349520" y="2164713"/>
            <a:ext cx="869444" cy="884898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c2b6247e-9d6f-47b9-9484-d1549b6ef1cd?pitch-bytes=4128&amp;pitch-content-type=image%2Fpng"/>
          <p:cNvPicPr>
            <a:picLocks noChangeAspect="1"/>
          </p:cNvPicPr>
          <p:nvPr/>
        </p:nvPicPr>
        <p:blipFill>
          <a:blip r:embed="rId6"/>
          <a:srcRect l="873" t="401" r="873" b="18061"/>
          <a:stretch/>
        </p:blipFill>
        <p:spPr>
          <a:xfrm>
            <a:off x="6831502" y="1513772"/>
            <a:ext cx="1167236" cy="968659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2997343" y="2605994"/>
            <a:ext cx="1238987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5"/>
          <p:cNvSpPr/>
          <p:nvPr/>
        </p:nvSpPr>
        <p:spPr>
          <a:xfrm>
            <a:off x="4348696" y="1609907"/>
            <a:ext cx="96131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UNITATE DE PROCESARE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6948301" y="1249373"/>
            <a:ext cx="9903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WEBSERVER</a:t>
            </a:r>
            <a:endParaRPr lang="en-US" sz="1200" dirty="0"/>
          </a:p>
        </p:txBody>
      </p:sp>
      <p:sp>
        <p:nvSpPr>
          <p:cNvPr id="13" name="Shape 7"/>
          <p:cNvSpPr/>
          <p:nvPr/>
        </p:nvSpPr>
        <p:spPr>
          <a:xfrm rot="16200000">
            <a:off x="7123984" y="2862360"/>
            <a:ext cx="630546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8"/>
          <p:cNvSpPr/>
          <p:nvPr/>
        </p:nvSpPr>
        <p:spPr>
          <a:xfrm>
            <a:off x="6874888" y="3972454"/>
            <a:ext cx="408325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</a:t>
            </a:r>
            <a:endParaRPr lang="en-US" sz="1200" dirty="0"/>
          </a:p>
        </p:txBody>
      </p:sp>
      <p:sp>
        <p:nvSpPr>
          <p:cNvPr id="15" name="Shape 9"/>
          <p:cNvSpPr/>
          <p:nvPr/>
        </p:nvSpPr>
        <p:spPr>
          <a:xfrm rot="12164934">
            <a:off x="5396740" y="3199663"/>
            <a:ext cx="1810781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https://pitch-assets-ccb95893-de3f-4266-973c-20049231b248.s3.eu-west-1.amazonaws.com/bb06aa88-7e89-4c0d-a156-48c7d54840c8?pitch-bytes=3748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137023" y="3293055"/>
            <a:ext cx="605824" cy="6058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42513" y="1913524"/>
            <a:ext cx="7320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TARGET</a:t>
            </a:r>
            <a:endParaRPr lang="en-US" sz="1200" dirty="0"/>
          </a:p>
        </p:txBody>
      </p:sp>
      <p:pic>
        <p:nvPicPr>
          <p:cNvPr id="18" name="Image 4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7997962" y="-378818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20" name="Shape 11"/>
          <p:cNvSpPr/>
          <p:nvPr/>
        </p:nvSpPr>
        <p:spPr>
          <a:xfrm rot="20208168">
            <a:off x="5292363" y="2309090"/>
            <a:ext cx="1527324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F1820283-4D46-338B-C575-EF1DCB8790E6}"/>
              </a:ext>
            </a:extLst>
          </p:cNvPr>
          <p:cNvSpPr/>
          <p:nvPr/>
        </p:nvSpPr>
        <p:spPr>
          <a:xfrm rot="4861692">
            <a:off x="-615882" y="3739919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92BB6F75-A108-553C-6D9D-641E20370C68}"/>
              </a:ext>
            </a:extLst>
          </p:cNvPr>
          <p:cNvSpPr/>
          <p:nvPr/>
        </p:nvSpPr>
        <p:spPr>
          <a:xfrm rot="16784800">
            <a:off x="7681928" y="-956584"/>
            <a:ext cx="1975481" cy="2615084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/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Horizon car black">
                <a:extLst>
                  <a:ext uri="{FF2B5EF4-FFF2-40B4-BE49-F238E27FC236}">
                    <a16:creationId xmlns:a16="http://schemas.microsoft.com/office/drawing/2014/main" id="{DEA20552-71EA-20AB-96D4-B88B2BBC0C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70063"/>
                  </p:ext>
                </p:extLst>
              </p:nvPr>
            </p:nvGraphicFramePr>
            <p:xfrm>
              <a:off x="1233477" y="1976832"/>
              <a:ext cx="1532678" cy="126612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32678" cy="1266124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953956" ay="2137083" az="56513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Horizon car black">
                <a:extLst>
                  <a:ext uri="{FF2B5EF4-FFF2-40B4-BE49-F238E27FC236}">
                    <a16:creationId xmlns:a16="http://schemas.microsoft.com/office/drawing/2014/main" id="{DEA20552-71EA-20AB-96D4-B88B2BBC0C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3477" y="1976832"/>
                <a:ext cx="1532678" cy="1266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moke">
                <a:extLst>
                  <a:ext uri="{FF2B5EF4-FFF2-40B4-BE49-F238E27FC236}">
                    <a16:creationId xmlns:a16="http://schemas.microsoft.com/office/drawing/2014/main" id="{0CBAF8C3-3DE7-7F45-C707-7BDA0805E7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0042741"/>
                  </p:ext>
                </p:extLst>
              </p:nvPr>
            </p:nvGraphicFramePr>
            <p:xfrm rot="1588448">
              <a:off x="2358320" y="-512878"/>
              <a:ext cx="815668" cy="379381"/>
            </p:xfrm>
            <a:graphic>
              <a:graphicData uri="http://schemas.microsoft.com/office/drawing/2017/model3d">
                <am3d:model3d r:embed="rId10">
                  <am3d:spPr>
                    <a:xfrm rot="1588448">
                      <a:off x="0" y="0"/>
                      <a:ext cx="815668" cy="379381"/>
                    </a:xfrm>
                    <a:prstGeom prst="rect">
                      <a:avLst/>
                    </a:prstGeom>
                  </am3d:spPr>
                  <am3d:camera>
                    <am3d:pos x="0" y="0" z="517773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90185" d="1000000"/>
                    <am3d:preTrans dx="3715978" dy="-7527707" dz="572581"/>
                    <am3d:scale>
                      <am3d:sx n="1000000" d="1000000"/>
                      <am3d:sy n="1000000" d="1000000"/>
                      <am3d:sz n="1000000" d="1000000"/>
                    </am3d:scale>
                    <am3d:rot ax="-7232412" ay="-306212" az="10285535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8536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moke">
                <a:extLst>
                  <a:ext uri="{FF2B5EF4-FFF2-40B4-BE49-F238E27FC236}">
                    <a16:creationId xmlns:a16="http://schemas.microsoft.com/office/drawing/2014/main" id="{0CBAF8C3-3DE7-7F45-C707-7BDA0805E7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1588448">
                <a:off x="2358320" y="-512878"/>
                <a:ext cx="815668" cy="37938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2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625"/>
              </a:lnSpc>
              <a:buSzPct val="100000"/>
              <a:buFont typeface="+mj-lt"/>
              <a:buAutoNum type="arabicPeriod"/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ESP-32 pornește serverul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4099" y="4454539"/>
            <a:ext cx="8194107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3"/>
          <a:srcRect l="873" r="873"/>
          <a:stretch/>
        </p:blipFill>
        <p:spPr>
          <a:xfrm>
            <a:off x="4978945" y="2083349"/>
            <a:ext cx="957716" cy="974739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c2b6247e-9d6f-47b9-9484-d1549b6ef1cd?pitch-bytes=4128&amp;pitch-content-type=image%2Fpng"/>
          <p:cNvPicPr>
            <a:picLocks noChangeAspect="1"/>
          </p:cNvPicPr>
          <p:nvPr/>
        </p:nvPicPr>
        <p:blipFill>
          <a:blip r:embed="rId4"/>
          <a:srcRect l="873" t="401" r="873" b="18060"/>
          <a:stretch/>
        </p:blipFill>
        <p:spPr>
          <a:xfrm>
            <a:off x="7638741" y="2042140"/>
            <a:ext cx="1285742" cy="10670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3512" y="2744124"/>
            <a:ext cx="2863037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Server de tip AsyncWebServer: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Operații non-blocking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Eficiența utilizării resurselor CPU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Scalabilitate</a:t>
            </a:r>
            <a:endParaRPr lang="en-US" sz="1350" dirty="0"/>
          </a:p>
        </p:txBody>
      </p:sp>
      <p:pic>
        <p:nvPicPr>
          <p:cNvPr id="9" name="Image 3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78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20700000">
            <a:off x="7807253" y="-433306"/>
            <a:ext cx="1524000" cy="1524000"/>
          </a:xfrm>
          <a:prstGeom prst="rect">
            <a:avLst/>
          </a:prstGeom>
          <a:effectLst>
            <a:blur rad="190500"/>
          </a:effectLst>
        </p:spPr>
      </p:pic>
      <p:sp>
        <p:nvSpPr>
          <p:cNvPr id="10" name="Text 3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1" name="Text 4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2" name="Text 5"/>
          <p:cNvSpPr/>
          <p:nvPr/>
        </p:nvSpPr>
        <p:spPr>
          <a:xfrm>
            <a:off x="4923754" y="1744583"/>
            <a:ext cx="10644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NodeMCU ESP-32</a:t>
            </a:r>
            <a:endParaRPr lang="en-US" sz="1050" dirty="0"/>
          </a:p>
        </p:txBody>
      </p:sp>
      <p:sp>
        <p:nvSpPr>
          <p:cNvPr id="13" name="Shape 6"/>
          <p:cNvSpPr/>
          <p:nvPr/>
        </p:nvSpPr>
        <p:spPr>
          <a:xfrm>
            <a:off x="6091445" y="2553587"/>
            <a:ext cx="1448225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7"/>
          <p:cNvSpPr/>
          <p:nvPr/>
        </p:nvSpPr>
        <p:spPr>
          <a:xfrm>
            <a:off x="473512" y="1173009"/>
            <a:ext cx="2863096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Unitatea de procesare: ESP-32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 WiFi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Modul Bluetooth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FreeRTOS</a:t>
            </a:r>
            <a:endParaRPr lang="en-US" sz="1350" dirty="0"/>
          </a:p>
        </p:txBody>
      </p:sp>
      <p:sp>
        <p:nvSpPr>
          <p:cNvPr id="15" name="Text 8"/>
          <p:cNvSpPr/>
          <p:nvPr/>
        </p:nvSpPr>
        <p:spPr>
          <a:xfrm>
            <a:off x="7765881" y="1741763"/>
            <a:ext cx="102887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AsyncWebServer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6418694" y="3475487"/>
            <a:ext cx="1728102" cy="857655"/>
          </a:xfrm>
          <a:prstGeom prst="roundRect">
            <a:avLst>
              <a:gd name="adj" fmla="val 80000"/>
            </a:avLst>
          </a:prstGeom>
          <a:gradFill>
            <a:gsLst>
              <a:gs pos="4000">
                <a:srgbClr val="48599F"/>
              </a:gs>
              <a:gs pos="100000">
                <a:srgbClr val="CA67FF"/>
              </a:gs>
            </a:gsLst>
            <a:lin ang="18900000"/>
          </a:gradFill>
          <a:ln/>
        </p:spPr>
        <p:txBody>
          <a:bodyPr wrap="square" lIns="96006" tIns="101251" rIns="96006" bIns="101251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ESP IoT Development Framework </a:t>
            </a:r>
            <a:endParaRPr lang="en-US" sz="1050" dirty="0"/>
          </a:p>
        </p:txBody>
      </p:sp>
      <p:sp>
        <p:nvSpPr>
          <p:cNvPr id="17" name="Shape 10"/>
          <p:cNvSpPr/>
          <p:nvPr/>
        </p:nvSpPr>
        <p:spPr>
          <a:xfrm rot="12836488">
            <a:off x="5748762" y="3312255"/>
            <a:ext cx="881177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https://pitch-assets-ccb95893-de3f-4266-973c-20049231b248.s3.eu-west-1.amazonaws.com/1fce0e7e-e8cb-4dae-8f9a-6ee4875b05e3?pitch-bytes=4115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819151" y="3622006"/>
            <a:ext cx="1270309" cy="563496"/>
          </a:xfrm>
          <a:prstGeom prst="rect">
            <a:avLst/>
          </a:prstGeom>
        </p:spPr>
      </p:pic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25896522-23F6-3CCD-BC17-74B67041961C}"/>
              </a:ext>
            </a:extLst>
          </p:cNvPr>
          <p:cNvSpPr/>
          <p:nvPr/>
        </p:nvSpPr>
        <p:spPr>
          <a:xfrm rot="13488444">
            <a:off x="3533399" y="4240796"/>
            <a:ext cx="1988578" cy="2093484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34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20F31B99-1A43-71FD-DCA2-A84C11EDA300}"/>
              </a:ext>
            </a:extLst>
          </p:cNvPr>
          <p:cNvSpPr/>
          <p:nvPr/>
        </p:nvSpPr>
        <p:spPr>
          <a:xfrm rot="646597">
            <a:off x="7694940" y="-720504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89493D38-2BC8-6AFB-3574-97B1CF15B3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1331440"/>
                  </p:ext>
                </p:extLst>
              </p:nvPr>
            </p:nvGraphicFramePr>
            <p:xfrm>
              <a:off x="9267205" y="2272534"/>
              <a:ext cx="1589795" cy="94317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89795" cy="943179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8223902" ay="4962682" az="823779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89493D38-2BC8-6AFB-3574-97B1CF15B3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67205" y="2272534"/>
                <a:ext cx="1589795" cy="9431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74DFE93-B0BD-6438-FE04-1F5B8F706140}"/>
              </a:ext>
            </a:extLst>
          </p:cNvPr>
          <p:cNvSpPr/>
          <p:nvPr/>
        </p:nvSpPr>
        <p:spPr>
          <a:xfrm rot="4726323">
            <a:off x="7855669" y="578421"/>
            <a:ext cx="1309698" cy="1661941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  <a:gd name="connsiteX0" fmla="*/ 423971 w 498964"/>
              <a:gd name="connsiteY0" fmla="*/ 1159707 h 1346047"/>
              <a:gd name="connsiteX1" fmla="*/ 74994 w 498964"/>
              <a:gd name="connsiteY1" fmla="*/ 1077628 h 1346047"/>
              <a:gd name="connsiteX2" fmla="*/ 74994 w 498964"/>
              <a:gd name="connsiteY2" fmla="*/ 0 h 1346047"/>
              <a:gd name="connsiteX3" fmla="*/ 423971 w 498964"/>
              <a:gd name="connsiteY3" fmla="*/ 1159707 h 1346047"/>
              <a:gd name="connsiteX0" fmla="*/ 0 w 1435161"/>
              <a:gd name="connsiteY0" fmla="*/ 799010 h 1204931"/>
              <a:gd name="connsiteX1" fmla="*/ 1211973 w 1435161"/>
              <a:gd name="connsiteY1" fmla="*/ 1077628 h 1204931"/>
              <a:gd name="connsiteX2" fmla="*/ 1211973 w 1435161"/>
              <a:gd name="connsiteY2" fmla="*/ 0 h 1204931"/>
              <a:gd name="connsiteX3" fmla="*/ 0 w 1435161"/>
              <a:gd name="connsiteY3" fmla="*/ 799010 h 1204931"/>
              <a:gd name="connsiteX0" fmla="*/ 0 w 1242309"/>
              <a:gd name="connsiteY0" fmla="*/ 1788637 h 1859963"/>
              <a:gd name="connsiteX1" fmla="*/ 1019121 w 1242309"/>
              <a:gd name="connsiteY1" fmla="*/ 1077628 h 1859963"/>
              <a:gd name="connsiteX2" fmla="*/ 1019121 w 1242309"/>
              <a:gd name="connsiteY2" fmla="*/ 0 h 1859963"/>
              <a:gd name="connsiteX3" fmla="*/ 0 w 1242309"/>
              <a:gd name="connsiteY3" fmla="*/ 1788637 h 1859963"/>
              <a:gd name="connsiteX0" fmla="*/ 0 w 868181"/>
              <a:gd name="connsiteY0" fmla="*/ 113021 h 1171169"/>
              <a:gd name="connsiteX1" fmla="*/ 644993 w 868181"/>
              <a:gd name="connsiteY1" fmla="*/ 1116639 h 1171169"/>
              <a:gd name="connsiteX2" fmla="*/ 644993 w 868181"/>
              <a:gd name="connsiteY2" fmla="*/ 39011 h 1171169"/>
              <a:gd name="connsiteX3" fmla="*/ 0 w 868181"/>
              <a:gd name="connsiteY3" fmla="*/ 113021 h 117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8181" h="1171169">
                <a:moveTo>
                  <a:pt x="0" y="113021"/>
                </a:moveTo>
                <a:cubicBezTo>
                  <a:pt x="297579" y="410605"/>
                  <a:pt x="347417" y="1414223"/>
                  <a:pt x="644993" y="1116639"/>
                </a:cubicBezTo>
                <a:cubicBezTo>
                  <a:pt x="942577" y="819063"/>
                  <a:pt x="942577" y="336590"/>
                  <a:pt x="644993" y="39011"/>
                </a:cubicBezTo>
                <a:cubicBezTo>
                  <a:pt x="285784" y="398220"/>
                  <a:pt x="359209" y="-246188"/>
                  <a:pt x="0" y="113021"/>
                </a:cubicBezTo>
                <a:close/>
              </a:path>
            </a:pathLst>
          </a:custGeom>
          <a:solidFill>
            <a:srgbClr val="48599F"/>
          </a:soli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476631" y="476055"/>
            <a:ext cx="5752802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buSzPct val="100000"/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2.ESP-32 comunică cu ECU prin OBD-II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4099" y="4454539"/>
            <a:ext cx="8194107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2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3"/>
          <a:srcRect l="873" r="873"/>
          <a:stretch/>
        </p:blipFill>
        <p:spPr>
          <a:xfrm>
            <a:off x="7853138" y="1982283"/>
            <a:ext cx="878708" cy="894326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6725396" y="2428265"/>
            <a:ext cx="977020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3"/>
          <p:cNvSpPr/>
          <p:nvPr/>
        </p:nvSpPr>
        <p:spPr>
          <a:xfrm>
            <a:off x="6910581" y="1983624"/>
            <a:ext cx="6039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ELMduino</a:t>
            </a:r>
            <a:endParaRPr lang="en-US" sz="1050" dirty="0"/>
          </a:p>
        </p:txBody>
      </p:sp>
      <p:sp>
        <p:nvSpPr>
          <p:cNvPr id="10" name="Text 4"/>
          <p:cNvSpPr/>
          <p:nvPr/>
        </p:nvSpPr>
        <p:spPr>
          <a:xfrm>
            <a:off x="339580" y="2342449"/>
            <a:ext cx="4822551" cy="161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Comunicarea si interogarea parametrilor prin ELMduino:</a:t>
            </a:r>
            <a:endParaRPr lang="en-US" sz="1350" dirty="0"/>
          </a:p>
          <a:p>
            <a:pPr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Open source pe GitHub   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Stabilește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1400" b="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comunicarea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cu ECU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 err="1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Interoghează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parametrii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Prelucrează datele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2" name="Text 6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14" name="Image 4" descr="https://pitch-assets-ccb95893-de3f-4266-973c-20049231b248.s3.eu-west-1.amazonaws.com/b9b62d42-dd7d-4af3-974e-70d55ef34afd?pitch-bytes=2429&amp;pitch-content-type=image%2F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16200000">
            <a:off x="6251842" y="2345094"/>
            <a:ext cx="329774" cy="32977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117818" y="1988598"/>
            <a:ext cx="60439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9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OBDII ELM327</a:t>
            </a:r>
            <a:endParaRPr lang="en-US" sz="900" dirty="0"/>
          </a:p>
        </p:txBody>
      </p:sp>
      <p:sp>
        <p:nvSpPr>
          <p:cNvPr id="16" name="Text 8"/>
          <p:cNvSpPr/>
          <p:nvPr/>
        </p:nvSpPr>
        <p:spPr>
          <a:xfrm>
            <a:off x="339580" y="1421415"/>
            <a:ext cx="4361974" cy="26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Cititor dotat cu chip ELM327 conectat la portul OBD-II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6350068" y="464500"/>
            <a:ext cx="1728102" cy="857655"/>
          </a:xfrm>
          <a:prstGeom prst="roundRect">
            <a:avLst>
              <a:gd name="adj" fmla="val 80000"/>
            </a:avLst>
          </a:prstGeom>
          <a:gradFill>
            <a:gsLst>
              <a:gs pos="18000">
                <a:srgbClr val="48599F"/>
              </a:gs>
              <a:gs pos="100000">
                <a:srgbClr val="CA67FF"/>
              </a:gs>
            </a:gsLst>
            <a:lin ang="18900000"/>
          </a:gradFill>
          <a:ln/>
        </p:spPr>
        <p:txBody>
          <a:bodyPr wrap="square" lIns="96006" tIns="101251" rIns="96006" bIns="101251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Folosit pentru formarea și interogarea PID-urilor </a:t>
            </a:r>
            <a:endParaRPr lang="en-US" sz="1050" dirty="0"/>
          </a:p>
        </p:txBody>
      </p:sp>
      <p:sp>
        <p:nvSpPr>
          <p:cNvPr id="18" name="Shape 10"/>
          <p:cNvSpPr/>
          <p:nvPr/>
        </p:nvSpPr>
        <p:spPr>
          <a:xfrm rot="5400000">
            <a:off x="6898091" y="1634747"/>
            <a:ext cx="630859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1"/>
          <p:cNvSpPr/>
          <p:nvPr/>
        </p:nvSpPr>
        <p:spPr>
          <a:xfrm>
            <a:off x="6347848" y="3521342"/>
            <a:ext cx="1728102" cy="857655"/>
          </a:xfrm>
          <a:prstGeom prst="roundRect">
            <a:avLst>
              <a:gd name="adj" fmla="val 80000"/>
            </a:avLst>
          </a:prstGeom>
          <a:gradFill>
            <a:gsLst>
              <a:gs pos="19000">
                <a:srgbClr val="48599F"/>
              </a:gs>
              <a:gs pos="100000">
                <a:srgbClr val="CA67FF"/>
              </a:gs>
            </a:gsLst>
            <a:lin ang="18900000"/>
          </a:gradFill>
          <a:ln/>
        </p:spPr>
        <p:txBody>
          <a:bodyPr wrap="square" lIns="96006" tIns="101251" rIns="96006" bIns="101251" rtlCol="0" anchor="ctr"/>
          <a:lstStyle/>
          <a:p>
            <a:pPr algn="ctr">
              <a:lnSpc>
                <a:spcPts val="1575"/>
              </a:lnSpc>
            </a:pPr>
            <a:r>
              <a:rPr lang="en-US" sz="1100" dirty="0">
                <a:solidFill>
                  <a:srgbClr val="FFFFFF"/>
                </a:solidFill>
              </a:rPr>
              <a:t>PID (Parameter ID) = cod sub formă de șir de bytes trimis către ECU</a:t>
            </a:r>
            <a:endParaRPr lang="en-US" sz="1050" dirty="0"/>
          </a:p>
        </p:txBody>
      </p:sp>
      <p:sp>
        <p:nvSpPr>
          <p:cNvPr id="21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65A8C29B-4664-56DD-E84F-EB27442DF332}"/>
              </a:ext>
            </a:extLst>
          </p:cNvPr>
          <p:cNvSpPr/>
          <p:nvPr/>
        </p:nvSpPr>
        <p:spPr>
          <a:xfrm rot="9718928">
            <a:off x="-971289" y="-137412"/>
            <a:ext cx="2032389" cy="2260772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  <a:gd name="connsiteX0" fmla="*/ 222904 w 1347242"/>
              <a:gd name="connsiteY0" fmla="*/ 1369977 h 1593164"/>
              <a:gd name="connsiteX1" fmla="*/ 1300532 w 1347242"/>
              <a:gd name="connsiteY1" fmla="*/ 1369977 h 1593164"/>
              <a:gd name="connsiteX2" fmla="*/ 90473 w 1347242"/>
              <a:gd name="connsiteY2" fmla="*/ 0 h 1593164"/>
              <a:gd name="connsiteX3" fmla="*/ 222904 w 1347242"/>
              <a:gd name="connsiteY3" fmla="*/ 1369977 h 15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7242" h="1593164">
                <a:moveTo>
                  <a:pt x="222904" y="1369977"/>
                </a:moveTo>
                <a:cubicBezTo>
                  <a:pt x="520483" y="1667561"/>
                  <a:pt x="1002956" y="1667561"/>
                  <a:pt x="1300532" y="1369977"/>
                </a:cubicBezTo>
                <a:cubicBezTo>
                  <a:pt x="1598116" y="1072401"/>
                  <a:pt x="388057" y="297579"/>
                  <a:pt x="90473" y="0"/>
                </a:cubicBezTo>
                <a:cubicBezTo>
                  <a:pt x="-268736" y="359209"/>
                  <a:pt x="582113" y="1010768"/>
                  <a:pt x="222904" y="1369977"/>
                </a:cubicBezTo>
                <a:close/>
              </a:path>
            </a:pathLst>
          </a:custGeom>
          <a:solidFill>
            <a:srgbClr val="48599F"/>
          </a:soli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0684EE2-D824-C12B-ECED-8A647AD6A8D0}"/>
              </a:ext>
            </a:extLst>
          </p:cNvPr>
          <p:cNvSpPr/>
          <p:nvPr/>
        </p:nvSpPr>
        <p:spPr>
          <a:xfrm rot="4726323">
            <a:off x="-674392" y="3784208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solidFill>
            <a:srgbClr val="48599F"/>
          </a:soli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Horizon car black">
                <a:extLst>
                  <a:ext uri="{FF2B5EF4-FFF2-40B4-BE49-F238E27FC236}">
                    <a16:creationId xmlns:a16="http://schemas.microsoft.com/office/drawing/2014/main" id="{9777A62C-D2A0-B195-5D04-16D08E23D7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230069"/>
                  </p:ext>
                </p:extLst>
              </p:nvPr>
            </p:nvGraphicFramePr>
            <p:xfrm>
              <a:off x="4722114" y="1824430"/>
              <a:ext cx="1494597" cy="118996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494597" cy="1189965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610985" ay="1765675" az="30259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75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Horizon car black">
                <a:extLst>
                  <a:ext uri="{FF2B5EF4-FFF2-40B4-BE49-F238E27FC236}">
                    <a16:creationId xmlns:a16="http://schemas.microsoft.com/office/drawing/2014/main" id="{9777A62C-D2A0-B195-5D04-16D08E23D7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2114" y="1824430"/>
                <a:ext cx="1494597" cy="118996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5943541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  <a:buSzPct val="100000"/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3.ESP-32 preia datele și le afișează pe server</a:t>
            </a:r>
            <a:endParaRPr lang="en-US" sz="2100" dirty="0"/>
          </a:p>
        </p:txBody>
      </p:sp>
      <p:sp>
        <p:nvSpPr>
          <p:cNvPr id="4" name="Shape 1"/>
          <p:cNvSpPr/>
          <p:nvPr/>
        </p:nvSpPr>
        <p:spPr>
          <a:xfrm>
            <a:off x="474099" y="4454539"/>
            <a:ext cx="8194107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https://pitch-assets-ccb95893-de3f-4266-973c-20049231b248.s3.eu-west-1.amazonaws.com/38c2e662-43f7-4920-910e-3d0c955a11be?pitch-bytes=45025&amp;pitch-content-type=image%2Fpng"/>
          <p:cNvPicPr>
            <a:picLocks noChangeAspect="1"/>
          </p:cNvPicPr>
          <p:nvPr/>
        </p:nvPicPr>
        <p:blipFill>
          <a:blip r:embed="rId3"/>
          <a:srcRect l="873" r="873"/>
          <a:stretch/>
        </p:blipFill>
        <p:spPr>
          <a:xfrm>
            <a:off x="5010500" y="1319712"/>
            <a:ext cx="957716" cy="974739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c2b6247e-9d6f-47b9-9484-d1549b6ef1cd?pitch-bytes=4128&amp;pitch-content-type=image%2Fpng"/>
          <p:cNvPicPr>
            <a:picLocks noChangeAspect="1"/>
          </p:cNvPicPr>
          <p:nvPr/>
        </p:nvPicPr>
        <p:blipFill>
          <a:blip r:embed="rId4"/>
          <a:srcRect l="873" t="401" r="873" b="18060"/>
          <a:stretch/>
        </p:blipFill>
        <p:spPr>
          <a:xfrm>
            <a:off x="7670296" y="1278504"/>
            <a:ext cx="1285742" cy="10670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41088" y="1492326"/>
            <a:ext cx="65984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HTTP_GET</a:t>
            </a:r>
            <a:endParaRPr lang="en-US" sz="1050" dirty="0"/>
          </a:p>
        </p:txBody>
      </p:sp>
      <p:pic>
        <p:nvPicPr>
          <p:cNvPr id="8" name="Image 2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64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4100000">
            <a:off x="-249611" y="3335081"/>
            <a:ext cx="1509814" cy="1509814"/>
          </a:xfrm>
          <a:prstGeom prst="rect">
            <a:avLst/>
          </a:prstGeom>
          <a:effectLst>
            <a:blur rad="190500"/>
          </a:effectLst>
        </p:spPr>
      </p:pic>
      <p:sp>
        <p:nvSpPr>
          <p:cNvPr id="9" name="Text 3"/>
          <p:cNvSpPr/>
          <p:nvPr/>
        </p:nvSpPr>
        <p:spPr>
          <a:xfrm>
            <a:off x="479785" y="2044500"/>
            <a:ext cx="3864650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User-ul poate</a:t>
            </a:r>
            <a:r>
              <a:rPr lang="en-US" sz="1400" b="1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: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Monitoriza parametrii returnați in timp real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Personaliza ce parametri se doresc a fi afișați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Opri sau reporni monitorizarea</a:t>
            </a:r>
            <a:endParaRPr lang="en-US" sz="1350" dirty="0"/>
          </a:p>
        </p:txBody>
      </p:sp>
      <p:pic>
        <p:nvPicPr>
          <p:cNvPr id="10" name="Image 3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5">
            <a:alphaModFix amt="31000"/>
            <a:blur rad="15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 rot="16200000">
            <a:off x="7526095" y="-295480"/>
            <a:ext cx="1509814" cy="1509814"/>
          </a:xfrm>
          <a:prstGeom prst="rect">
            <a:avLst/>
          </a:prstGeom>
          <a:effectLst>
            <a:blur rad="190500"/>
          </a:effectLst>
        </p:spPr>
      </p:pic>
      <p:sp>
        <p:nvSpPr>
          <p:cNvPr id="11" name="Text 4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2" name="Text 5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sp>
        <p:nvSpPr>
          <p:cNvPr id="13" name="Shape 6"/>
          <p:cNvSpPr/>
          <p:nvPr/>
        </p:nvSpPr>
        <p:spPr>
          <a:xfrm rot="16200000">
            <a:off x="8048179" y="2739680"/>
            <a:ext cx="630546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7"/>
          <p:cNvSpPr/>
          <p:nvPr/>
        </p:nvSpPr>
        <p:spPr>
          <a:xfrm>
            <a:off x="8162340" y="3947210"/>
            <a:ext cx="40831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00"/>
              </a:lnSpc>
            </a:pPr>
            <a:r>
              <a:rPr lang="en-US" sz="12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</a:t>
            </a:r>
            <a:endParaRPr lang="en-US" sz="1200" dirty="0"/>
          </a:p>
        </p:txBody>
      </p:sp>
      <p:sp>
        <p:nvSpPr>
          <p:cNvPr id="15" name="Shape 8"/>
          <p:cNvSpPr/>
          <p:nvPr/>
        </p:nvSpPr>
        <p:spPr>
          <a:xfrm rot="12644523">
            <a:off x="6000861" y="2860677"/>
            <a:ext cx="2216134" cy="0"/>
          </a:xfrm>
          <a:prstGeom prst="line">
            <a:avLst/>
          </a:prstGeom>
          <a:solidFill>
            <a:srgbClr val="6769FF"/>
          </a:solidFill>
          <a:ln w="21167">
            <a:solidFill>
              <a:srgbClr val="0E0E0E"/>
            </a:solidFill>
            <a:prstDash val="solid"/>
            <a:headEnd type="none"/>
            <a:tailEnd type="triangle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4" descr="https://pitch-assets-ccb95893-de3f-4266-973c-20049231b248.s3.eu-west-1.amazonaws.com/bb06aa88-7e89-4c0d-a156-48c7d54840c8?pitch-bytes=37481&amp;pitch-content-type=image%2F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061219" y="3170375"/>
            <a:ext cx="605824" cy="60582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 rot="1800000">
            <a:off x="6892692" y="2641708"/>
            <a:ext cx="69629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Configurare</a:t>
            </a:r>
            <a:endParaRPr lang="en-US" sz="1050" dirty="0"/>
          </a:p>
        </p:txBody>
      </p:sp>
      <p:sp>
        <p:nvSpPr>
          <p:cNvPr id="18" name="Shape 10"/>
          <p:cNvSpPr/>
          <p:nvPr/>
        </p:nvSpPr>
        <p:spPr>
          <a:xfrm>
            <a:off x="6153267" y="1810729"/>
            <a:ext cx="1440288" cy="0"/>
          </a:xfrm>
          <a:prstGeom prst="line">
            <a:avLst/>
          </a:prstGeom>
          <a:solidFill>
            <a:srgbClr val="6769FF"/>
          </a:solidFill>
          <a:ln w="42333">
            <a:solidFill>
              <a:srgbClr val="0E0E0E"/>
            </a:solidFill>
            <a:prstDash val="solid"/>
            <a:headEnd type="triangle"/>
            <a:tailEnd type="triangle"/>
          </a:ln>
        </p:spPr>
        <p:txBody>
          <a:bodyPr/>
          <a:lstStyle/>
          <a:p>
            <a:endParaRPr lang="en-US"/>
          </a:p>
        </p:txBody>
      </p:sp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009101E-EA4D-6331-2950-39663DDB05BE}"/>
              </a:ext>
            </a:extLst>
          </p:cNvPr>
          <p:cNvSpPr/>
          <p:nvPr/>
        </p:nvSpPr>
        <p:spPr>
          <a:xfrm rot="16648540">
            <a:off x="7103445" y="-842800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6D4B1E32-C958-1E87-6A2B-A22B71C106A0}"/>
              </a:ext>
            </a:extLst>
          </p:cNvPr>
          <p:cNvSpPr/>
          <p:nvPr/>
        </p:nvSpPr>
        <p:spPr>
          <a:xfrm rot="12878420">
            <a:off x="-507076" y="3024252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2BF1F233-9295-91DF-E7F1-4E02008FA6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8965022"/>
                  </p:ext>
                </p:extLst>
              </p:nvPr>
            </p:nvGraphicFramePr>
            <p:xfrm>
              <a:off x="1125567" y="-1267150"/>
              <a:ext cx="1570755" cy="126715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570755" cy="1267150"/>
                    </a:xfrm>
                    <a:prstGeom prst="rect">
                      <a:avLst/>
                    </a:prstGeom>
                  </am3d:spPr>
                  <am3d:camera>
                    <am3d:pos x="0" y="0" z="592674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090684" d="1000000"/>
                    <am3d:preTrans dx="0" dy="-6117420" dz="-92406"/>
                    <am3d:scale>
                      <am3d:sx n="1000000" d="1000000"/>
                      <am3d:sy n="1000000" d="1000000"/>
                      <am3d:sz n="1000000" d="1000000"/>
                    </am3d:scale>
                    <am3d:rot ax="-3840189" ay="-2090980" az="297129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753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Horizon car black">
                <a:extLst>
                  <a:ext uri="{FF2B5EF4-FFF2-40B4-BE49-F238E27FC236}">
                    <a16:creationId xmlns:a16="http://schemas.microsoft.com/office/drawing/2014/main" id="{2BF1F233-9295-91DF-E7F1-4E02008FA6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5567" y="-1267150"/>
                <a:ext cx="1570755" cy="126715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C6EBC699-9944-74D2-1791-6803063B7F7E}"/>
              </a:ext>
            </a:extLst>
          </p:cNvPr>
          <p:cNvSpPr/>
          <p:nvPr/>
        </p:nvSpPr>
        <p:spPr>
          <a:xfrm rot="5119053">
            <a:off x="8340068" y="-919799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750019" y="-815050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3722686" y="220189"/>
            <a:ext cx="1705094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Implementare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6200000">
            <a:off x="7997962" y="-378818"/>
            <a:ext cx="1524000" cy="1524000"/>
          </a:xfrm>
          <a:prstGeom prst="rect">
            <a:avLst/>
          </a:prstGeom>
          <a:effectLst>
            <a:blur rad="190500"/>
          </a:effectLst>
        </p:spPr>
      </p:pic>
      <p:pic>
        <p:nvPicPr>
          <p:cNvPr id="7" name="Image 2" descr="https://pitch-assets-ccb95893-de3f-4266-973c-20049231b248.s3.eu-west-1.amazonaws.com/ab5936b3-4234-4979-9b24-41d862712844?pitch-bytes=64117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61952" y="3158"/>
            <a:ext cx="2958570" cy="445376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79785" y="1726651"/>
            <a:ext cx="3864769" cy="2329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State Machine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Firul </a:t>
            </a:r>
            <a:r>
              <a:rPr lang="en-US" sz="1400" b="0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roșu 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conține parametrii critici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Firul </a:t>
            </a: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negru 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conține parametrii non-critici</a:t>
            </a:r>
            <a:endParaRPr lang="en-US" sz="1350" dirty="0"/>
          </a:p>
          <a:p>
            <a:pPr marL="381000" lvl="1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Firul </a:t>
            </a:r>
            <a:r>
              <a:rPr lang="en-US" sz="1400" b="0" dirty="0">
                <a:solidFill>
                  <a:srgbClr val="FF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roșu </a:t>
            </a: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este inclus în firul </a:t>
            </a: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negru</a:t>
            </a: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Coexistența Bluetooth-WiFi (FreeRTOS)</a:t>
            </a: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Fișierele pentru Webserver - SPIFFS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479785" y="1062314"/>
            <a:ext cx="197578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Realizat cu PlatformIO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11" name="Text 5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12" name="Image 3" descr="https://pitch-assets-ccb95893-de3f-4266-973c-20049231b248.s3.eu-west-1.amazonaws.com/67762292-35ea-460f-88b9-c90d3c7fa904?pitch-bytes=12499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80565" y="698478"/>
            <a:ext cx="847072" cy="847072"/>
          </a:xfrm>
          <a:prstGeom prst="rect">
            <a:avLst/>
          </a:prstGeom>
        </p:spPr>
      </p:pic>
      <p:pic>
        <p:nvPicPr>
          <p:cNvPr id="13" name="Image 4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6300000">
            <a:off x="3880762" y="3906632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0558BB68-0808-923F-C9D1-51C94E9E2F70}"/>
              </a:ext>
            </a:extLst>
          </p:cNvPr>
          <p:cNvSpPr/>
          <p:nvPr/>
        </p:nvSpPr>
        <p:spPr>
          <a:xfrm rot="2889308">
            <a:off x="195618" y="-1124425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C97D40B4-B654-0DD0-016E-309990122C76}"/>
              </a:ext>
            </a:extLst>
          </p:cNvPr>
          <p:cNvSpPr/>
          <p:nvPr/>
        </p:nvSpPr>
        <p:spPr>
          <a:xfrm rot="6499689">
            <a:off x="4145092" y="3861585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DE0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3500000">
            <a:off x="8233112" y="365535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4" name="Text 0"/>
          <p:cNvSpPr/>
          <p:nvPr/>
        </p:nvSpPr>
        <p:spPr>
          <a:xfrm>
            <a:off x="4036988" y="210604"/>
            <a:ext cx="13623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gradFill>
                  <a:gsLst>
                    <a:gs pos="0">
                      <a:srgbClr val="272788"/>
                    </a:gs>
                    <a:gs pos="100000">
                      <a:srgbClr val="CA67FF"/>
                    </a:gs>
                  </a:gsLst>
                  <a:lin ang="18900000"/>
                </a:gradFill>
                <a:latin typeface="Syne" pitchFamily="34" charset="0"/>
                <a:ea typeface="Syne" pitchFamily="34" charset="-122"/>
                <a:cs typeface="Syne" pitchFamily="34" charset="-120"/>
              </a:rPr>
              <a:t>Statistici</a:t>
            </a:r>
            <a:endParaRPr lang="en-US" sz="2100" dirty="0"/>
          </a:p>
        </p:txBody>
      </p:sp>
      <p:sp>
        <p:nvSpPr>
          <p:cNvPr id="5" name="Shape 1"/>
          <p:cNvSpPr/>
          <p:nvPr/>
        </p:nvSpPr>
        <p:spPr>
          <a:xfrm>
            <a:off x="475750" y="4454539"/>
            <a:ext cx="8193918" cy="0"/>
          </a:xfrm>
          <a:prstGeom prst="line">
            <a:avLst/>
          </a:prstGeom>
          <a:solidFill>
            <a:srgbClr val="6769FF"/>
          </a:solidFill>
          <a:ln w="5292">
            <a:solidFill>
              <a:srgbClr val="0E0E0E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15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20100000">
            <a:off x="4025246" y="4424442"/>
            <a:ext cx="1515912" cy="1515912"/>
          </a:xfrm>
          <a:prstGeom prst="rect">
            <a:avLst/>
          </a:prstGeom>
          <a:effectLst>
            <a:blur rad="190500"/>
          </a:effectLst>
        </p:spPr>
      </p:pic>
      <p:sp>
        <p:nvSpPr>
          <p:cNvPr id="7" name="Text 2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PAUL HORVATH</a:t>
            </a:r>
            <a:endParaRPr lang="en-US" sz="750" dirty="0"/>
          </a:p>
        </p:txBody>
      </p:sp>
      <p:sp>
        <p:nvSpPr>
          <p:cNvPr id="8" name="Text 3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kern="0" spc="6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27 JUNE 2024</a:t>
            </a:r>
            <a:endParaRPr lang="en-US" sz="750" dirty="0"/>
          </a:p>
        </p:txBody>
      </p:sp>
      <p:pic>
        <p:nvPicPr>
          <p:cNvPr id="9" name="Image 2" descr="https://pitch-assets-ccb95893-de3f-4266-973c-20049231b248.s3.eu-west-1.amazonaws.com/dd24d384-961d-4c26-a494-372548dc1ae5?pitch-bytes=64297&amp;pitch-content-type=image%2F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3784" y="1885869"/>
            <a:ext cx="1945144" cy="24597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0182" y="682287"/>
            <a:ext cx="2132529" cy="1036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NodeMCU ESP-32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320 KB RAM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2MB Flash</a:t>
            </a:r>
            <a:endParaRPr lang="en-US" sz="1350" dirty="0"/>
          </a:p>
          <a:p>
            <a:pPr marL="190500" indent="-190500" algn="l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E0E0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240Mhz Frequency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5737929" y="680271"/>
            <a:ext cx="1884998" cy="26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E0E0E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CarMonitor</a:t>
            </a:r>
            <a:endParaRPr lang="en-US" sz="1350" dirty="0"/>
          </a:p>
        </p:txBody>
      </p:sp>
      <p:pic>
        <p:nvPicPr>
          <p:cNvPr id="12" name="Image 3" descr="https://pitch-assets-ccb95893-de3f-4266-973c-20049231b248.s3.eu-west-1.amazonaws.com/d5168324-0a8e-4341-bfaf-ddd1deced281?pitch-bytes=18925&amp;pitch-content-type=image%2F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77230" y="1469061"/>
            <a:ext cx="2779083" cy="1372063"/>
          </a:xfrm>
          <a:prstGeom prst="rect">
            <a:avLst/>
          </a:prstGeom>
        </p:spPr>
      </p:pic>
      <p:pic>
        <p:nvPicPr>
          <p:cNvPr id="13" name="Image 4" descr="https://pitch-assets-ccb95893-de3f-4266-973c-20049231b248.s3.eu-west-1.amazonaws.com/173ce183-d51f-4cbf-be4e-26b0921c0673?pitch-bytes=6114&amp;pitch-content-type=image%2Fpng"/>
          <p:cNvPicPr>
            <a:picLocks noChangeAspect="1"/>
          </p:cNvPicPr>
          <p:nvPr/>
        </p:nvPicPr>
        <p:blipFill>
          <a:blip r:embed="rId7"/>
          <a:srcRect t="358" b="358"/>
          <a:stretch/>
        </p:blipFill>
        <p:spPr>
          <a:xfrm>
            <a:off x="3832971" y="2845382"/>
            <a:ext cx="5070282" cy="371689"/>
          </a:xfrm>
          <a:prstGeom prst="rect">
            <a:avLst/>
          </a:prstGeom>
        </p:spPr>
      </p:pic>
      <p:pic>
        <p:nvPicPr>
          <p:cNvPr id="14" name="Image 5" descr="https://pitch-assets-ccb95893-de3f-4266-973c-20049231b248.s3.eu-west-1.amazonaws.com/b0f0ec1d-20bd-4b04-878d-028ab5c37e50?pitch-bytes=247&amp;pitch-content-type=image%2Fsvg%2Bxml"/>
          <p:cNvPicPr>
            <a:picLocks noChangeAspect="1"/>
          </p:cNvPicPr>
          <p:nvPr/>
        </p:nvPicPr>
        <p:blipFill>
          <a:blip r:embed="rId3">
            <a:alphaModFix amt="51000"/>
            <a:blur rad="225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3500000">
            <a:off x="-492128" y="-213668"/>
            <a:ext cx="1405601" cy="1405601"/>
          </a:xfrm>
          <a:prstGeom prst="rect">
            <a:avLst/>
          </a:prstGeom>
          <a:effectLst>
            <a:blur rad="285750"/>
          </a:effectLst>
        </p:spPr>
      </p:pic>
      <p:sp>
        <p:nvSpPr>
          <p:cNvPr id="2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ACEB17E-CEC3-80C2-44FE-0E8DFA2EFCEB}"/>
              </a:ext>
            </a:extLst>
          </p:cNvPr>
          <p:cNvSpPr/>
          <p:nvPr/>
        </p:nvSpPr>
        <p:spPr>
          <a:xfrm rot="19145842">
            <a:off x="3166335" y="4340557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1CCA8C13-542A-7923-EDA3-EA4107551927}"/>
              </a:ext>
            </a:extLst>
          </p:cNvPr>
          <p:cNvSpPr/>
          <p:nvPr/>
        </p:nvSpPr>
        <p:spPr>
          <a:xfrm rot="5001802">
            <a:off x="-586970" y="-1059160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2" descr="https://pitch-assets-ccb95893-de3f-4266-973c-20049231b248.s3.eu-west-1.amazonaws.com/b0f0ec1d-20bd-4b04-878d-028ab5c37e50?pitch-bytes=247&amp;pitch-content-type=image%2Fsvg%2Bxml">
            <a:extLst>
              <a:ext uri="{FF2B5EF4-FFF2-40B4-BE49-F238E27FC236}">
                <a16:creationId xmlns:a16="http://schemas.microsoft.com/office/drawing/2014/main" id="{3BCD8E85-8464-5434-EF6E-4B2CAF0CBD1C}"/>
              </a:ext>
            </a:extLst>
          </p:cNvPr>
          <p:cNvSpPr/>
          <p:nvPr/>
        </p:nvSpPr>
        <p:spPr>
          <a:xfrm rot="21252664">
            <a:off x="7954737" y="45112"/>
            <a:ext cx="1962351" cy="1845915"/>
          </a:xfrm>
          <a:custGeom>
            <a:avLst/>
            <a:gdLst>
              <a:gd name="connsiteX0" fmla="*/ 0 w 1300815"/>
              <a:gd name="connsiteY0" fmla="*/ 1077628 h 1300815"/>
              <a:gd name="connsiteX1" fmla="*/ 1077628 w 1300815"/>
              <a:gd name="connsiteY1" fmla="*/ 1077628 h 1300815"/>
              <a:gd name="connsiteX2" fmla="*/ 1077628 w 1300815"/>
              <a:gd name="connsiteY2" fmla="*/ 0 h 1300815"/>
              <a:gd name="connsiteX3" fmla="*/ 0 w 1300815"/>
              <a:gd name="connsiteY3" fmla="*/ 1077628 h 1300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0815" h="1300815">
                <a:moveTo>
                  <a:pt x="0" y="1077628"/>
                </a:moveTo>
                <a:cubicBezTo>
                  <a:pt x="297579" y="1375212"/>
                  <a:pt x="780052" y="1375212"/>
                  <a:pt x="1077628" y="1077628"/>
                </a:cubicBezTo>
                <a:cubicBezTo>
                  <a:pt x="1375212" y="780052"/>
                  <a:pt x="1375212" y="297579"/>
                  <a:pt x="1077628" y="0"/>
                </a:cubicBezTo>
                <a:lnTo>
                  <a:pt x="0" y="1077628"/>
                </a:lnTo>
                <a:close/>
              </a:path>
            </a:pathLst>
          </a:custGeom>
          <a:gradFill>
            <a:gsLst>
              <a:gs pos="0">
                <a:srgbClr val="F6C3FF">
                  <a:alpha val="70000"/>
                </a:srgbClr>
              </a:gs>
              <a:gs pos="94000">
                <a:srgbClr val="48599F"/>
              </a:gs>
            </a:gsLst>
            <a:lin ang="5400000" scaled="1"/>
          </a:gradFill>
          <a:ln w="7620" cap="flat">
            <a:noFill/>
            <a:prstDash val="solid"/>
            <a:miter/>
          </a:ln>
          <a:effectLst>
            <a:softEdge rad="190500"/>
          </a:effectLst>
        </p:spPr>
        <p:txBody>
          <a:bodyPr rtlCol="0" anchor="ctr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402</Words>
  <Application>Microsoft Office PowerPoint</Application>
  <PresentationFormat>On-screen Show (16:9)</PresentationFormat>
  <Paragraphs>112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Lato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CarMonitor</dc:title>
  <dc:subject>PptxGenJS Presentation</dc:subject>
  <dc:creator>Pitch Software GmbH</dc:creator>
  <cp:lastModifiedBy>Paul Horvath</cp:lastModifiedBy>
  <cp:revision>11</cp:revision>
  <dcterms:created xsi:type="dcterms:W3CDTF">2024-06-19T17:37:48Z</dcterms:created>
  <dcterms:modified xsi:type="dcterms:W3CDTF">2024-06-24T20:19:19Z</dcterms:modified>
</cp:coreProperties>
</file>